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1"/>
  </p:notesMasterIdLst>
  <p:sldIdLst>
    <p:sldId id="678" r:id="rId3"/>
    <p:sldId id="663" r:id="rId4"/>
    <p:sldId id="664" r:id="rId5"/>
    <p:sldId id="665" r:id="rId6"/>
    <p:sldId id="587" r:id="rId7"/>
    <p:sldId id="588" r:id="rId8"/>
    <p:sldId id="589" r:id="rId9"/>
    <p:sldId id="584" r:id="rId10"/>
    <p:sldId id="590" r:id="rId11"/>
    <p:sldId id="591" r:id="rId12"/>
    <p:sldId id="592" r:id="rId13"/>
    <p:sldId id="585" r:id="rId14"/>
    <p:sldId id="535" r:id="rId15"/>
    <p:sldId id="595" r:id="rId16"/>
    <p:sldId id="596" r:id="rId17"/>
    <p:sldId id="597" r:id="rId18"/>
    <p:sldId id="600" r:id="rId19"/>
    <p:sldId id="316" r:id="rId20"/>
    <p:sldId id="601" r:id="rId21"/>
    <p:sldId id="317" r:id="rId22"/>
    <p:sldId id="602" r:id="rId23"/>
    <p:sldId id="603" r:id="rId24"/>
    <p:sldId id="680" r:id="rId25"/>
    <p:sldId id="604" r:id="rId26"/>
    <p:sldId id="318" r:id="rId27"/>
    <p:sldId id="607" r:id="rId28"/>
    <p:sldId id="608" r:id="rId29"/>
    <p:sldId id="609" r:id="rId30"/>
    <p:sldId id="610" r:id="rId31"/>
    <p:sldId id="612" r:id="rId32"/>
    <p:sldId id="613" r:id="rId33"/>
    <p:sldId id="614" r:id="rId34"/>
    <p:sldId id="623" r:id="rId35"/>
    <p:sldId id="624" r:id="rId36"/>
    <p:sldId id="667" r:id="rId37"/>
    <p:sldId id="669" r:id="rId38"/>
    <p:sldId id="668" r:id="rId39"/>
    <p:sldId id="673" r:id="rId40"/>
    <p:sldId id="675" r:id="rId41"/>
    <p:sldId id="677" r:id="rId42"/>
    <p:sldId id="631" r:id="rId43"/>
    <p:sldId id="557" r:id="rId44"/>
    <p:sldId id="632" r:id="rId45"/>
    <p:sldId id="376" r:id="rId46"/>
    <p:sldId id="633" r:id="rId47"/>
    <p:sldId id="634" r:id="rId48"/>
    <p:sldId id="635" r:id="rId49"/>
    <p:sldId id="636" r:id="rId50"/>
    <p:sldId id="638" r:id="rId51"/>
    <p:sldId id="650" r:id="rId52"/>
    <p:sldId id="639" r:id="rId53"/>
    <p:sldId id="646" r:id="rId54"/>
    <p:sldId id="647" r:id="rId55"/>
    <p:sldId id="648" r:id="rId56"/>
    <p:sldId id="649" r:id="rId57"/>
    <p:sldId id="651" r:id="rId58"/>
    <p:sldId id="652" r:id="rId59"/>
    <p:sldId id="653" r:id="rId60"/>
    <p:sldId id="654" r:id="rId61"/>
    <p:sldId id="655" r:id="rId62"/>
    <p:sldId id="656" r:id="rId63"/>
    <p:sldId id="657" r:id="rId64"/>
    <p:sldId id="658" r:id="rId65"/>
    <p:sldId id="659" r:id="rId66"/>
    <p:sldId id="660" r:id="rId67"/>
    <p:sldId id="661" r:id="rId68"/>
    <p:sldId id="662" r:id="rId69"/>
    <p:sldId id="679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2D7E9B"/>
    <a:srgbClr val="372821"/>
    <a:srgbClr val="00253E"/>
    <a:srgbClr val="C136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24" autoAdjust="0"/>
  </p:normalViewPr>
  <p:slideViewPr>
    <p:cSldViewPr>
      <p:cViewPr>
        <p:scale>
          <a:sx n="60" d="100"/>
          <a:sy n="60" d="100"/>
        </p:scale>
        <p:origin x="-178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19BC8-29C7-4203-B665-956795783A8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5B463-4979-4947-9BB9-DE5C2FA73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690C7-8C37-4973-A475-D5B24B5A2E8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Achondroplastic and thanatophoric dwarfs, respectively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14F8E-DC14-42CD-9DA4-FC778F0A2DCD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12D94-8795-4E01-B61E-5ACD467FE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82776-F64A-4F91-94B0-8B3DDD1A0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6C46E3-D9E1-4085-990B-7F48EF01A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39370-816C-4620-A9DD-1922A8B2B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AB0DC-C8DC-49C5-A982-455DCBD36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15233-6FA6-4C13-B3CF-EF358BE16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162CF-3D1E-4122-973B-1A5107AAD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3FC71-0AE7-445A-9A33-1E985A9520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F093D-642D-4F7E-BD0F-E88D9C49A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1E157-C8D3-46E3-9829-C89F018DB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B0796-BDE7-43EE-A983-645826036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331CA-97AD-463F-9A1B-52185FDC1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C256D-18BA-49B2-8456-05C35BBB9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12D94-8795-4E01-B61E-5ACD467FE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09EA597-F35D-49C3-816A-EB85AF4ADA63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9E1277-1FA2-4961-AE96-0F526DC8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  <p:sldLayoutId id="2147483697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BF8D97-3CDB-4AAA-8DEA-AE3109F854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com/url?sa=i&amp;url=https://link.springer.com/10.1007/978-1-4939-2401-1_228&amp;psig=AOvVaw3i3dGYOhRqkf5r1LLuF1m7&amp;ust=1603522201144000&amp;source=images&amp;cd=vfe&amp;ved=2ahUKEwja2-Pqj8rsAhU6MLcAHTZ1CDwQr4kDegUIARC3AQ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9800" y="5105400"/>
            <a:ext cx="3124200" cy="838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effectLst/>
                <a:latin typeface="Times New Roman" pitchFamily="18" charset="0"/>
                <a:cs typeface="Times New Roman" pitchFamily="18" charset="0"/>
              </a:rPr>
              <a:t>Dr.r.s.gopika</a:t>
            </a:r>
            <a:r>
              <a:rPr lang="en-US" sz="1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Prof ,Dept of Pathology </a:t>
            </a:r>
            <a:r>
              <a:rPr lang="en-US" sz="1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 smtClean="0">
                <a:effectLst/>
                <a:latin typeface="Times New Roman" pitchFamily="18" charset="0"/>
                <a:cs typeface="Times New Roman" pitchFamily="18" charset="0"/>
              </a:rPr>
              <a:t>skhmc</a:t>
            </a:r>
            <a:endParaRPr lang="en-US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4400" kern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Skeletal - Diseases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Achondroplasia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major cause of dwarfism.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 point mutation in the fibroblast growth factor receptor 3 (FGFR3)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dominant </a:t>
            </a:r>
          </a:p>
          <a:p>
            <a:pPr>
              <a:buNone/>
            </a:pPr>
            <a:r>
              <a:rPr lang="en-IN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activated FGFR3 inhibits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chondrocyte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proliferation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epiphyseal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growth plate expansion is suppressed and long bone growth is severely stunted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Achondroplasia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Disproportionate dwarfism characterized by normal trunk &amp; short limb.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 appears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small,the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skull vault is  normal but base is shortened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39175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Thanatophoric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Dwarfism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39175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severe skeletal disorder characterized by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disproportionately small ribcage,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extremely short limbs and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folds of extra skin on the arms and legs.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2" descr="data:image/jpg;base64,/9j/4AAQSkZJRgABAQAAAQABAAD/2wCEAAkGBhQSERUUEhQWFRUUFxwYFxcYGBgcGBcXHBgYHRkYGB8aGyceGBwjGRobHy8gJCcqLCwsHR8xNTAqNSYrLCkBCQoKBQUFDQUFDSkYEhgpKSkpKSkpKSkpKSkpKSkpKSkpKSkpKSkpKSkpKSkpKSkpKSkpKSkpKSkpKSkpKSkpKf/AABEIAP8AmAMBIgACEQEDEQH/xAAcAAABBQEBAQAAAAAAAAAAAAAGAAIDBAUHAQj/xAA9EAABAgMGAggFAwMDBQEAAAABAhEAAyEEBRIxQVFhcQYTIoGRobHwBzLB0eFCUvEUI2KCktIVM3KDwhb/xAAUAQEAAAAAAAAAAAAAAAAAAAAA/8QAFBEBAAAAAAAAAAAAAAAAAAAAAP/aAAwDAQACEQMRAD8A6/e1oIQCHHaHJu6PbuSs9pRJ4E+giKfZiogLUkpcEsCHbRxo8W5SmDBSBy084CfAe/3xj0JO48PzEKZr/rT77496x6BYfugJWMNNAX8XhYiciICfiv0nVZLGQhQEyb2UtmK1VntAc2+KvxANonGTKWRJlFj/AJrGZpoI5vMnLP6j4mJLWku3jzz+sQkmAcJqmzPiYjKjE6Zb5R5M2p+YCFTw1CiCCCxf2YeA+mXi0aMyxSwh2WCcnau7M48WgKE68FzKrOI/uPzeOZ74J+hfTubYpgIUVSye0g1DZOOIGUC4l1Zqe2j1EqrQH11cd5S7VJRPlqCkrDvx1DaERfwe2jhPw46VLsITjfqFqKZiT+lVBjRyBHpsT2xF7yiHC3BDggFjxygLJQ/8mIJskscIqdXryrC/6rK/ePOGC8pRdpiRAOkS1BVa9wyfgYUMk2qW9FpLneFANvS0EJG+IN4KziQYSw2ofKIL6X2Usx7W/Aw6zkN4d/2gJjKT98to8TZEajP1h6MOdBEi2fTTTjARLsqRknfv4Vjh/wAV56lTwD2UgEN3vrq1I7wkjh3RxD4y2cqtUtslBmJDUqSdqQHNbPYSsuaJAcl2zyA4xHPshSrcZu2h2i9Z1kJIzSkg8iR78I0ZiUzEZMa8mzptADc9IyB5NEa5Jo/vjGsi6yUk6ggNv7Eei71EEEcieDZU24wGPKl1ciLQz1wbYqgPsQH8IvquQs4D8NxDp9xzEy3SMac3wuR5OO9oDJmSQzpJZ2AIYnwJERSlVzr/ABGv/TKMoAJyzoPKlKiI5HR+ZgKlApIqHyIJ/wCTDvgLItKpisQUzgOMhRLE8w0d6+F9q62wgLYmWtSCcxoR6x89GcAgDCx3z3y4/aOw/Ay8sVmnS3Ypmhf+lSQPB0keEB1Bcsft8GiuqQly6dtoRTuw5DWmURpBxZjLbgYBxs6HBbUbeg4wo8TOJIrt7yjyAV7S+yP/ACHoYXXhqDZshCvKWw/1jUneJpSwWGdPx7pAeylj9pHrEhnJ38f5j0K4Hw+0OxjY+zANTNRvnHIvjVISDJI+ZSyHfTWOxggxyL44XUtQlTUpZKSoE8VYW7qecBy+Qky5YPzOS+dAyfMfWNWStLHgWNM65eDxm2df9vC3ad/D8N4RNMLHBw7qwGlKRi4fkinEwQWPo6ZiQdR6U/NIx7kspKvfjB/d4AygMizdGKMvJs/KvD8RWtnR4FTAOGBOmzkcTnBzLRiTlEQsSXciAArdd4RLTiIBSKDQ86PyrApfkhaAzkYgOzXuEdctlmGE0eAK+rI6y4pXu/MABGztTIx0b4IyF/1M9qDqa8TjTt3wC2pYd+BbwzjpXwMsyim0zOKEg/7iR5iA6cELBzppVTQ0YwaHwU/0ePZk1Q1Lcw8SKml64gW1GUBDLmLD0yz+X6iFDkKOpoOdfOFAW73T2Qa/MPxElmLZClPZjy9w6QN1CFY/LesBMmcIdjFYiKq17maPVB9/AbwEnX51gR+KM9X/AE2eEoxvhH/iMVV9zQUMCK+dPSIplnBDEDjQ/XOA+ZpcxOFyCDkB4/iPQlSjifP7wRfETo+iz2spQGRNAmJSAwFSlQHKp5NDbFdWJGxAq3GAvdGLOSxIyPlBbZ0YKZ98Q3FZsMpnc6GLU2aU5peAmlXg0TSrco7AcfpGBaL1Tip3iI5l5CoB74Datd7OCKbQC3pPACqntVLRrIWlyygX97QNX2SHgBa1kqUa6+xHXvg7IKLJMJyXNod2SkHzjlcuxmoSMVQwZySSI710eu9MiyypYSEMgEh8lEDE+5d4DTXNrn4g+zEkpdfyYrmYAduRiRK6786/WAtBTPh05QobKUcQAJ+zHkae+SgL94SuzT9wf6w6XJ8PdIktSXAHEQkzNoCMpANHDe9TEcyW70B9YsLJ0HnEePhAVVWc8QTwHLeJEyQO7ifflEymbwjPtl5S5SSZkxKAB+ogesACfF272TZ7QmolLKFOckrAbP8AyT5xh3VMQlKnU1SObHPvjW+IfS6y2mxzJKJhWs4SjCk4QpKgQXYDeAuyz8UtJ4Du384Ass17SwWGLmkU84s3haZikskqD8ox7jkFicyMu+NpVhWuWtJLKUCAQ/vhACVnmh1Fyovzq8Up0xXWu9NR31gtsV2GzpZKELxZnUHi7UiGZdrzkqwpTm7MQRtXjAe2e1ScAZKH2KgPHEHz2jHva0pUWDcWL91IkvuxhJIan1jAQlWQJ2AgOhfD65cIVNUB2vl4cQ+W0G5HAe+UZtz2bqZKJZLlKQCdzmfMxepygHKS+f0hJodIaU8u54Ttx74C5KU5FAasaQojlK1HswoDdmn1hssgs0OnCkegUgGqPJuUQLnDcd4iegr7zgd6T9JZVkQFTA5UWQgGqjw2GVYCj0z6ZiyJCZYCp0yocdlKQWKlMXNaAal9o54i5Vzz1s5apill3UXPdsOAZonvS0LvG0iamV1aBLCSSpxiClEaDMK23gikWYAoAySPPWAoSeiSG+Wv2jMvfokpAKpQcZlIzfUhs46NZwMHGGTEh9IAE6KqBBSdM+fsRr3zPmIT/aR1itsQT5xr2u6ULOIJwq/cKH8xTl3bMQtl9qWf1NV9j94ACt16Xi79RgAoAAlQPMmY/lGvc9smr7FokhCjkUKcf6g5Y98Fl42+TLDYEnTIN3wGWu1KVMPVpCA9C0BN0mAQKQL2K1KlzkzAkKCC+FTsW1pGpNsSlntqKu/nDJlm0EAddHOkEu09msuYA5Qa/wC0v2h58I3DK3P0jlslJQApJYy6hWr1I9DHTLlvHr5KJmqhXgRQ6wFhMs6epP8AEITCD7MTqQ9a94EN6v230gPOsrr5N6QocEB66x7AEU1LiHAQ07aRi9K+kH9NZ1LQylkhCB/mos5Y0Az7oDI6fdLDZx1EpTTpiXxAAhAdhnqasdGfaOazrnmK/uzCpasQqS5IUakk8TBBKufrFGbNdUxdVE1emoPptSNBdgxIbcNy95wDLnswlym1LPzi7h/uEjUJUe9x/wDJipY1EkJVmKEfX6xr2RX91KNFBVeIqB4YoDUscskCnOHWkISaCK8+04HG2f3jOtFtx1FS/lAaOJzSLMyaAmvjxjHnhSgMOmcQy563wl4Ca2McgIH7zs4enjBEpNAIzLdZu/lADpQ41+0PTYMRcZEV5xesqGJ7L0o+kSWazMt0VpVPD+YAfnysOJId6eDmvChI74vdFukhs6hLnN1a1Ft0KJzfY6+MbiLqQZq5jdnAGFKE/wAecB182TrGamJRY8GqfImA651w4eGjiEZgcfmALoleC5ShIWSUq/7blsKtRyPrBouYrVvH7h4CzjZT/XhCiriUSKIp71hQFvpffqLMhHZ6yatWGXKf5zq+yRmTAovo5PtR6y0lyqqEIJwIGYwjgf1GsbkuSmbPt82axMlQlSzXspEpC2/3qJgkRaAiWgkEuwDB9OGjQGJLu0JlpTMDKyCt2zeMK+poQ5B09kQS3xa1LlTMCXUCOrDh1dqtdHGkAF53VbJpYSZgd82FPGAktl8ollClGrB+R17olvTpRLQhKkLHWOMAGpJGg4RWs3w0nzMPXTAhGoT2l/8AEecD/wAREIkWmTZrMkDqkudzMXR1HMnCE1O5gCLpF0oxFMuUcUxbO2m5Mal0WMhIdzFHol0WTKSFK7a1B1KO/DaC9VmIFO6AjlK4Q6Y6tPCLllse8aVlszQAjOlF81RFMlA6mDK0XckjKsY1qu5shAB942P9pIMYlovUylpWXBTRXFJ18awY2yxQKdJ7GFo2OT92sBoyL4SZYdQAIdRffIeEV7PdOPtKcID4UtvrwgMua8UoXhmqJKcgcgRrxg0//RowKKVOXYD6wFC+lFIGH5ndLZuMjzg4uu8Uz5SZgGfzDZQzHj9IELBZypWOYQSckjTaL1h62zTFqMr+ypsWGqgQD2hprUcIAwKg+XtoUV5c0EAioIcU0j2Av2uwLQq1FuxaMJBf5SEBBd9SQDtFSXaFSwMKiSE5M5BdmL5O7BoJLal0Hu9YjVdyFEKIYgAUJGRcAtmxrAZFzkTZjkuwxADJ6VjZtEoEZD6xHYrqTKKil65AsyQ7sGGUTTJQ1fxMBSnIABJJpnmzD0jh12o/rrcufVlzCocECiB/tA746r8Sbw/p7snqQSFKSJaTq6yE+jwI9BbrCJQLVIHNmgDG75bBI4eca6ZT5CKV3SwRlrG9JFIBiZJcV5xOmPYUAop2gV4RbeIbVNASScgIAetksOWDwMXrY8TgwVCaFgkD8CMO2oqYAMsPRyRaxMlTBhmyjiTMTRWE5v8AuAVodxFe0dAp0k4pautS1f0kHk9e4xtSWlW1CshMBQrmRQnkQPKCoGAGOh6EiQuep1KIISDpxEEqb0lzEgEhiQHfIvrApdkxMlPVqCiBMUhIBDUUcI3ybWLN4WkLWpKUYVpZQIYqUp3GWlK93CAIpAEtapbuAMSeAo/m3jCijdxKpnWlThaHCc8OTjvLGFAdEtB7J96w8RHaCySYclUB6pUQrmt4/aJFEe+EV5s0NVg0Bz/4z2k9TZ5b0XPDjXspJH0i/cUppQHADyjJ+MCgU2Q7Ty/fLLekadzTRgTy+ggN2RMwCm7xqSLS+rRkJmuIms9pNOHuu0BuS5j5ZbxIYqyLU4y9vFgqgG4q+cQWg6H3xiVaqFoqT7Tn75iAzrWgJdqRg24RrWma+ZjEt84wAxfczCtKv2FKvBT/AEgvB96QIX+HUEj9ZSO8loKsRgKF59H0TnKeyo5lnqMizjtUz9iWyXVhxFTAnCBgdwwIJc7v5RcSqHlQMA2VKSnIAad0KETCgDe3DsH3rDkBgK6RVt9o/tqBz0EKVaGAfln7eAslTU4RXnKoRWI5lrd2Ib0hsyZTTKn11gBP4p2HFYMbOZUxCzuEuxb/AHRnXDaHlpq9IML2siZ0lcpfyrSUqYaEN5FjHO+h84hJlqouWShQ1CgSD5gwB1Y2MXgRUDWkZtkO0TKWxaA27AR3xeMDyVlNQT4xelW8kbezAXVqABJinaCDURh262zJkwSnKSQ/NtPzHl12xSzgxYcKO09e1iIL8SGMA+2TBA7eU9q++UXb1mlAZanO+X8QM221lQLM2kBUCzOtSBkAoK7k19RBYV+++Bno3Z+2uacvkTQ81EenjBADt6CAsCZDwuIcMIH20BKVQoiJp7eFAFU+0qwk0YEHI6GkTJtAUkEFieI8YozFdmu9Y8Q0BdVMBYfUfaGTVU+b02yiIqG+mbBvSPJkzifYgHTppr2vP7RyzpNe8mRbxMkzEKM1+tSkuyxRycqjTdJ3i/8AFHpcpJTZJJwlSHmqGYTongTUng0Bt19GcYSSDUEvwEB1q6rdjQFAjSL+OBDotMITgeqS3MaGCl6PAXMZzEI2kJJKjhGrlory5+8VL0u8TgkVCpasaTo4BFRkQxMBBb+kIVa5aUMUhJW+7unwZ/GLN3z5aSsD5irE7M4A+jRj2m6l9YmYEJSt8PZLJKS7htC5d2iCTjE2Y6CkISoEvmohgBvm7wHl42tUw584HL3tmAEmgAjdmyVAefGB69rrUqUpShqGcmoqPOhfhxgCC50ASUYVBQIfEDQkkuRTeL6PdYA+iV9mUsSV/wDbWWTT5VlvI+tYOhMZ/dICchgPf0hDL+ftDAumce9Zx84BxhRGubSFAEs6Y4+8eJPv2IrTVEiHS1UgLGPPPzhTZgOtfwIi3jzOA4ve08z7wtKzl1hSBqyOx9Hjol02FODAW+Vj3wCXRKCrbaOE+b4Y1x0O5pZcg+8oCWw3eEjQKGvvMRpSbQAcKqEZwyROxgkGoLGIrxTjFKLSKHQ8DAXlIo4D8oZ/UF6CMORexatCCxBzBi1ZLzKjvAXptqBmS0nMHH3JGu9SA0UrdaHyyNX8orXra2qoPRjVjhLOHFRVI8IwJ96dYoJACUJphT+38wGoFBav8fU8OER39ZMUspGp/iIetqg/pBBP0i3PndYl9WcbbQHPLyRhNKEVO42g5sFuxy0K1UlJy1I5xz/pLaGnLSC7ED0PlBRdtpKZaEhL4UgO+dBsd4AhVOoOPukeKnEU9/iMqZb1ZYKsRnplDf69R/SAOf4gNGbPzYjI+2eFGYbYqrjP/LeuvKFAGS7UyXOnnpSFKtijkAYyVyaVV/MaMqeDQFoC3162+UeMO61Y/b4xWhxQCM/SA5Rc01SLZNxF3mTArYkqVXk8GN29IE46mivKkAap+G1zyNZsxhyWqNIAdk4iDu2cAf2e8ghRqMKnI4v/ADEC71xK7OfvKAjq5qktjRh17TN4xHd1tnY1S5aesID0IfC7DNnILPzgNnpLeglzUkV6xOXEFn8GiL/rJTIdJLgg8g9XjA6QWK0hKZ02WoJQSHJBIdqsDlxjyyXmMGE1BzrpAbFvvaYE4gtRBopy78RtFKz3o6XJq9fCMu12mnzEjb77xmW8LllKD+tIU2wVkDAFE+/GoFOTkInvDpF1QCQpyEB+BZ2HfAMJx1NYbNmknNzxgJ7VasayTUmDSTLUlKQFFgANdOcBN2IBnIzqoesH6Dy/HOAjWFfuNc6HgdOURqB/caaV48aRZTM1DDTjESZgfgc65wEaZSjkpWXHjxhRJMIBIcOKaVahalRCgCKdM3IbYa1G1D3mL9ino0Bdg4b1D0rGGicFIZLjep4baPpF+ypU3zU0899MoDbTaREn9VSAu9+lyZS+rQkTFD5i7BJGSaAurOMeZ0htk09lfVgmgQACOaiHMBX6QXP1VtUlJxCa8wM5UnGo0IHF24NFrqSzDIb6Rt9CEYLUqZbApRWA0zNQYajUN9Y6he3RuyWhBWuWklQ+eVRRD5uM34vAcJtNpwDIF41+glgdcyeXYDAnZzVXgG8eEQdL+jCLPO6uXPUSTVKwApDsGJBrzYUgsslkTJlhEsMlPMknU8znAe2khi7VzyIrzzgTvHobLUp5RMqr4QMSX4AmnpBLaQ5ejvq/1MQYsqUyyp3QAZZrgCFBUxWMAuzAA7PWvKKfS6WpSkTan9Jq7Vcep8oLZrajyA2jOvqcBJmUfs5HjTbQl4ABKH749KHBi0qwKABFQdfvDpV3VGNQHLP8QHlxACchSiA1akDurBoibsaaQIJu538oUueuUSEktqNPwYAtmr9++MN6zL22TRmWO8QsOKEaV3/mJDObX1+8BaXOJO+n0HlHkUDaOMKA3CrsE1FKeI407tYtybcvCSlRdia1q1Ka10jGVMGAsK98SS7WUgauKQGTdagQpUwkFyVH9SlEmgHGDTo/YAoBagBqBmMJFO+BGfY3m9antOSSnKtA48I1JdttRSQFJQk95A35wBXeF7ypQ7SgGHscIHZHSNSj2JpGdEkggb6QyXZcNSConMljns+XKGzLODUoFNcv/r6GAq3hIlS50pYJK1TElRKip6gl/wCYM7RNOhAHn3vHMZxWu0MzJlKYB8uPEloLlWlYDlXLPhqGgNKZOUKhvN8vOkVRateWbZ+LxmKWup7NeKniGbNIftNyJ24/bWA1Js1xpxjPtqAtKklqhst3r3ZwxVoU2ofKsV+uJfNuYgMpaJqBhwhQ0IOfMGIlWeY3yh+dftGjPLj7x4ZSjmOGcBVs94YKTA2xOXjD7Ta5JDOPzF6V0cnzA6JZUD/kj6qEWpfwytiqizPoTjk/WZADdmJCmSzAOTw498W5s3z4iCWzfCm3fps6U85kv6KMTo+D94nNEof+wfR4AMMzP258Y9g7R8GLdr1I/wDYf+M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80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AutoShape 4" descr="data:image/jpg;base64,/9j/4AAQSkZJRgABAQAAAQABAAD/2wCEAAkGBhQSERUUEhQWFRUUFxwYFxcYGBgcGBcXHBgYHRkYGB8aGyceGBwjGRobHy8gJCcqLCwsHR8xNTAqNSYrLCkBCQoKBQUFDQUFDSkYEhgpKSkpKSkpKSkpKSkpKSkpKSkpKSkpKSkpKSkpKSkpKSkpKSkpKSkpKSkpKSkpKSkpKf/AABEIAP8AmAMBIgACEQEDEQH/xAAcAAABBQEBAQAAAAAAAAAAAAAGAAIDBAUHAQj/xAA9EAABAgMGAggFAwMDBQEAAAABAhEAAyEEBRIxQVFhcQYTIoGRobHwBzLB0eFCUvEUI2KCktIVM3KDwhb/xAAUAQEAAAAAAAAAAAAAAAAAAAAA/8QAFBEBAAAAAAAAAAAAAAAAAAAAAP/aAAwDAQACEQMRAD8A6/e1oIQCHHaHJu6PbuSs9pRJ4E+giKfZiogLUkpcEsCHbRxo8W5SmDBSBy084CfAe/3xj0JO48PzEKZr/rT77496x6BYfugJWMNNAX8XhYiciICfiv0nVZLGQhQEyb2UtmK1VntAc2+KvxANonGTKWRJlFj/AJrGZpoI5vMnLP6j4mJLWku3jzz+sQkmAcJqmzPiYjKjE6Zb5R5M2p+YCFTw1CiCCCxf2YeA+mXi0aMyxSwh2WCcnau7M48WgKE68FzKrOI/uPzeOZ74J+hfTubYpgIUVSye0g1DZOOIGUC4l1Zqe2j1EqrQH11cd5S7VJRPlqCkrDvx1DaERfwe2jhPw46VLsITjfqFqKZiT+lVBjRyBHpsT2xF7yiHC3BDggFjxygLJQ/8mIJskscIqdXryrC/6rK/ePOGC8pRdpiRAOkS1BVa9wyfgYUMk2qW9FpLneFANvS0EJG+IN4KziQYSw2ofKIL6X2Usx7W/Aw6zkN4d/2gJjKT98to8TZEajP1h6MOdBEi2fTTTjARLsqRknfv4Vjh/wAV56lTwD2UgEN3vrq1I7wkjh3RxD4y2cqtUtslBmJDUqSdqQHNbPYSsuaJAcl2zyA4xHPshSrcZu2h2i9Z1kJIzSkg8iR78I0ZiUzEZMa8mzptADc9IyB5NEa5Jo/vjGsi6yUk6ggNv7Eei71EEEcieDZU24wGPKl1ciLQz1wbYqgPsQH8IvquQs4D8NxDp9xzEy3SMac3wuR5OO9oDJmSQzpJZ2AIYnwJERSlVzr/ABGv/TKMoAJyzoPKlKiI5HR+ZgKlApIqHyIJ/wCTDvgLItKpisQUzgOMhRLE8w0d6+F9q62wgLYmWtSCcxoR6x89GcAgDCx3z3y4/aOw/Ay8sVmnS3Ypmhf+lSQPB0keEB1Bcsft8GiuqQly6dtoRTuw5DWmURpBxZjLbgYBxs6HBbUbeg4wo8TOJIrt7yjyAV7S+yP/ACHoYXXhqDZshCvKWw/1jUneJpSwWGdPx7pAeylj9pHrEhnJ38f5j0K4Hw+0OxjY+zANTNRvnHIvjVISDJI+ZSyHfTWOxggxyL44XUtQlTUpZKSoE8VYW7qecBy+Qky5YPzOS+dAyfMfWNWStLHgWNM65eDxm2df9vC3ad/D8N4RNMLHBw7qwGlKRi4fkinEwQWPo6ZiQdR6U/NIx7kspKvfjB/d4AygMizdGKMvJs/KvD8RWtnR4FTAOGBOmzkcTnBzLRiTlEQsSXciAArdd4RLTiIBSKDQ86PyrApfkhaAzkYgOzXuEdctlmGE0eAK+rI6y4pXu/MABGztTIx0b4IyF/1M9qDqa8TjTt3wC2pYd+BbwzjpXwMsyim0zOKEg/7iR5iA6cELBzppVTQ0YwaHwU/0ePZk1Q1Lcw8SKml64gW1GUBDLmLD0yz+X6iFDkKOpoOdfOFAW73T2Qa/MPxElmLZClPZjy9w6QN1CFY/LesBMmcIdjFYiKq17maPVB9/AbwEnX51gR+KM9X/AE2eEoxvhH/iMVV9zQUMCK+dPSIplnBDEDjQ/XOA+ZpcxOFyCDkB4/iPQlSjifP7wRfETo+iz2spQGRNAmJSAwFSlQHKp5NDbFdWJGxAq3GAvdGLOSxIyPlBbZ0YKZ98Q3FZsMpnc6GLU2aU5peAmlXg0TSrco7AcfpGBaL1Tip3iI5l5CoB74Datd7OCKbQC3pPACqntVLRrIWlyygX97QNX2SHgBa1kqUa6+xHXvg7IKLJMJyXNod2SkHzjlcuxmoSMVQwZySSI710eu9MiyypYSEMgEh8lEDE+5d4DTXNrn4g+zEkpdfyYrmYAduRiRK6786/WAtBTPh05QobKUcQAJ+zHkae+SgL94SuzT9wf6w6XJ8PdIktSXAHEQkzNoCMpANHDe9TEcyW70B9YsLJ0HnEePhAVVWc8QTwHLeJEyQO7ifflEymbwjPtl5S5SSZkxKAB+ogesACfF272TZ7QmolLKFOckrAbP8AyT5xh3VMQlKnU1SObHPvjW+IfS6y2mxzJKJhWs4SjCk4QpKgQXYDeAuyz8UtJ4Du384Ass17SwWGLmkU84s3haZikskqD8ox7jkFicyMu+NpVhWuWtJLKUCAQ/vhACVnmh1Fyovzq8Up0xXWu9NR31gtsV2GzpZKELxZnUHi7UiGZdrzkqwpTm7MQRtXjAe2e1ScAZKH2KgPHEHz2jHva0pUWDcWL91IkvuxhJIan1jAQlWQJ2AgOhfD65cIVNUB2vl4cQ+W0G5HAe+UZtz2bqZKJZLlKQCdzmfMxepygHKS+f0hJodIaU8u54Ttx74C5KU5FAasaQojlK1HswoDdmn1hssgs0OnCkegUgGqPJuUQLnDcd4iegr7zgd6T9JZVkQFTA5UWQgGqjw2GVYCj0z6ZiyJCZYCp0yocdlKQWKlMXNaAal9o54i5Vzz1s5apill3UXPdsOAZonvS0LvG0iamV1aBLCSSpxiClEaDMK23gikWYAoAySPPWAoSeiSG+Wv2jMvfokpAKpQcZlIzfUhs46NZwMHGGTEh9IAE6KqBBSdM+fsRr3zPmIT/aR1itsQT5xr2u6ULOIJwq/cKH8xTl3bMQtl9qWf1NV9j94ACt16Xi79RgAoAAlQPMmY/lGvc9smr7FokhCjkUKcf6g5Y98Fl42+TLDYEnTIN3wGWu1KVMPVpCA9C0BN0mAQKQL2K1KlzkzAkKCC+FTsW1pGpNsSlntqKu/nDJlm0EAddHOkEu09msuYA5Qa/wC0v2h58I3DK3P0jlslJQApJYy6hWr1I9DHTLlvHr5KJmqhXgRQ6wFhMs6epP8AEITCD7MTqQ9a94EN6v230gPOsrr5N6QocEB66x7AEU1LiHAQ07aRi9K+kH9NZ1LQylkhCB/mos5Y0Az7oDI6fdLDZx1EpTTpiXxAAhAdhnqasdGfaOazrnmK/uzCpasQqS5IUakk8TBBKufrFGbNdUxdVE1emoPptSNBdgxIbcNy95wDLnswlym1LPzi7h/uEjUJUe9x/wDJipY1EkJVmKEfX6xr2RX91KNFBVeIqB4YoDUscskCnOHWkISaCK8+04HG2f3jOtFtx1FS/lAaOJzSLMyaAmvjxjHnhSgMOmcQy563wl4Ca2McgIH7zs4enjBEpNAIzLdZu/lADpQ41+0PTYMRcZEV5xesqGJ7L0o+kSWazMt0VpVPD+YAfnysOJId6eDmvChI74vdFukhs6hLnN1a1Ft0KJzfY6+MbiLqQZq5jdnAGFKE/wAecB182TrGamJRY8GqfImA651w4eGjiEZgcfmALoleC5ShIWSUq/7blsKtRyPrBouYrVvH7h4CzjZT/XhCiriUSKIp71hQFvpffqLMhHZ6yatWGXKf5zq+yRmTAovo5PtR6y0lyqqEIJwIGYwjgf1GsbkuSmbPt82axMlQlSzXspEpC2/3qJgkRaAiWgkEuwDB9OGjQGJLu0JlpTMDKyCt2zeMK+poQ5B09kQS3xa1LlTMCXUCOrDh1dqtdHGkAF53VbJpYSZgd82FPGAktl8ollClGrB+R17olvTpRLQhKkLHWOMAGpJGg4RWs3w0nzMPXTAhGoT2l/8AEecD/wAREIkWmTZrMkDqkudzMXR1HMnCE1O5gCLpF0oxFMuUcUxbO2m5Mal0WMhIdzFHol0WTKSFK7a1B1KO/DaC9VmIFO6AjlK4Q6Y6tPCLllse8aVlszQAjOlF81RFMlA6mDK0XckjKsY1qu5shAB942P9pIMYlovUylpWXBTRXFJ18awY2yxQKdJ7GFo2OT92sBoyL4SZYdQAIdRffIeEV7PdOPtKcID4UtvrwgMua8UoXhmqJKcgcgRrxg0//RowKKVOXYD6wFC+lFIGH5ndLZuMjzg4uu8Uz5SZgGfzDZQzHj9IELBZypWOYQSckjTaL1h62zTFqMr+ypsWGqgQD2hprUcIAwKg+XtoUV5c0EAioIcU0j2Av2uwLQq1FuxaMJBf5SEBBd9SQDtFSXaFSwMKiSE5M5BdmL5O7BoJLal0Hu9YjVdyFEKIYgAUJGRcAtmxrAZFzkTZjkuwxADJ6VjZtEoEZD6xHYrqTKKil65AsyQ7sGGUTTJQ1fxMBSnIABJJpnmzD0jh12o/rrcufVlzCocECiB/tA746r8Sbw/p7snqQSFKSJaTq6yE+jwI9BbrCJQLVIHNmgDG75bBI4eca6ZT5CKV3SwRlrG9JFIBiZJcV5xOmPYUAop2gV4RbeIbVNASScgIAetksOWDwMXrY8TgwVCaFgkD8CMO2oqYAMsPRyRaxMlTBhmyjiTMTRWE5v8AuAVodxFe0dAp0k4pautS1f0kHk9e4xtSWlW1CshMBQrmRQnkQPKCoGAGOh6EiQuep1KIISDpxEEqb0lzEgEhiQHfIvrApdkxMlPVqCiBMUhIBDUUcI3ybWLN4WkLWpKUYVpZQIYqUp3GWlK93CAIpAEtapbuAMSeAo/m3jCijdxKpnWlThaHCc8OTjvLGFAdEtB7J96w8RHaCySYclUB6pUQrmt4/aJFEe+EV5s0NVg0Bz/4z2k9TZ5b0XPDjXspJH0i/cUppQHADyjJ+MCgU2Q7Ty/fLLekadzTRgTy+ggN2RMwCm7xqSLS+rRkJmuIms9pNOHuu0BuS5j5ZbxIYqyLU4y9vFgqgG4q+cQWg6H3xiVaqFoqT7Tn75iAzrWgJdqRg24RrWma+ZjEt84wAxfczCtKv2FKvBT/AEgvB96QIX+HUEj9ZSO8loKsRgKF59H0TnKeyo5lnqMizjtUz9iWyXVhxFTAnCBgdwwIJc7v5RcSqHlQMA2VKSnIAad0KETCgDe3DsH3rDkBgK6RVt9o/tqBz0EKVaGAfln7eAslTU4RXnKoRWI5lrd2Ib0hsyZTTKn11gBP4p2HFYMbOZUxCzuEuxb/AHRnXDaHlpq9IML2siZ0lcpfyrSUqYaEN5FjHO+h84hJlqouWShQ1CgSD5gwB1Y2MXgRUDWkZtkO0TKWxaA27AR3xeMDyVlNQT4xelW8kbezAXVqABJinaCDURh262zJkwSnKSQ/NtPzHl12xSzgxYcKO09e1iIL8SGMA+2TBA7eU9q++UXb1mlAZanO+X8QM221lQLM2kBUCzOtSBkAoK7k19RBYV+++Bno3Z+2uacvkTQ81EenjBADt6CAsCZDwuIcMIH20BKVQoiJp7eFAFU+0qwk0YEHI6GkTJtAUkEFieI8YozFdmu9Y8Q0BdVMBYfUfaGTVU+b02yiIqG+mbBvSPJkzifYgHTppr2vP7RyzpNe8mRbxMkzEKM1+tSkuyxRycqjTdJ3i/8AFHpcpJTZJJwlSHmqGYTongTUng0Bt19GcYSSDUEvwEB1q6rdjQFAjSL+OBDotMITgeqS3MaGCl6PAXMZzEI2kJJKjhGrlory5+8VL0u8TgkVCpasaTo4BFRkQxMBBb+kIVa5aUMUhJW+7unwZ/GLN3z5aSsD5irE7M4A+jRj2m6l9YmYEJSt8PZLJKS7htC5d2iCTjE2Y6CkISoEvmohgBvm7wHl42tUw584HL3tmAEmgAjdmyVAefGB69rrUqUpShqGcmoqPOhfhxgCC50ASUYVBQIfEDQkkuRTeL6PdYA+iV9mUsSV/wDbWWTT5VlvI+tYOhMZ/dICchgPf0hDL+ftDAumce9Zx84BxhRGubSFAEs6Y4+8eJPv2IrTVEiHS1UgLGPPPzhTZgOtfwIi3jzOA4ve08z7wtKzl1hSBqyOx9Hjol02FODAW+Vj3wCXRKCrbaOE+b4Y1x0O5pZcg+8oCWw3eEjQKGvvMRpSbQAcKqEZwyROxgkGoLGIrxTjFKLSKHQ8DAXlIo4D8oZ/UF6CMORexatCCxBzBi1ZLzKjvAXptqBmS0nMHH3JGu9SA0UrdaHyyNX8orXra2qoPRjVjhLOHFRVI8IwJ96dYoJACUJphT+38wGoFBav8fU8OER39ZMUspGp/iIetqg/pBBP0i3PndYl9WcbbQHPLyRhNKEVO42g5sFuxy0K1UlJy1I5xz/pLaGnLSC7ED0PlBRdtpKZaEhL4UgO+dBsd4AhVOoOPukeKnEU9/iMqZb1ZYKsRnplDf69R/SAOf4gNGbPzYjI+2eFGYbYqrjP/LeuvKFAGS7UyXOnnpSFKtijkAYyVyaVV/MaMqeDQFoC3162+UeMO61Y/b4xWhxQCM/SA5Rc01SLZNxF3mTArYkqVXk8GN29IE46mivKkAap+G1zyNZsxhyWqNIAdk4iDu2cAf2e8ghRqMKnI4v/ADEC71xK7OfvKAjq5qktjRh17TN4xHd1tnY1S5aesID0IfC7DNnILPzgNnpLeglzUkV6xOXEFn8GiL/rJTIdJLgg8g9XjA6QWK0hKZ02WoJQSHJBIdqsDlxjyyXmMGE1BzrpAbFvvaYE4gtRBopy78RtFKz3o6XJq9fCMu12mnzEjb77xmW8LllKD+tIU2wVkDAFE+/GoFOTkInvDpF1QCQpyEB+BZ2HfAMJx1NYbNmknNzxgJ7VasayTUmDSTLUlKQFFgANdOcBN2IBnIzqoesH6Dy/HOAjWFfuNc6HgdOURqB/caaV48aRZTM1DDTjESZgfgc65wEaZSjkpWXHjxhRJMIBIcOKaVahalRCgCKdM3IbYa1G1D3mL9ino0Bdg4b1D0rGGicFIZLjep4baPpF+ypU3zU0899MoDbTaREn9VSAu9+lyZS+rQkTFD5i7BJGSaAurOMeZ0htk09lfVgmgQACOaiHMBX6QXP1VtUlJxCa8wM5UnGo0IHF24NFrqSzDIb6Rt9CEYLUqZbApRWA0zNQYajUN9Y6he3RuyWhBWuWklQ+eVRRD5uM34vAcJtNpwDIF41+glgdcyeXYDAnZzVXgG8eEQdL+jCLPO6uXPUSTVKwApDsGJBrzYUgsslkTJlhEsMlPMknU8znAe2khi7VzyIrzzgTvHobLUp5RMqr4QMSX4AmnpBLaQ5ejvq/1MQYsqUyyp3QAZZrgCFBUxWMAuzAA7PWvKKfS6WpSkTan9Jq7Vcep8oLZrajyA2jOvqcBJmUfs5HjTbQl4ABKH749KHBi0qwKABFQdfvDpV3VGNQHLP8QHlxACchSiA1akDurBoibsaaQIJu538oUueuUSEktqNPwYAtmr9++MN6zL22TRmWO8QsOKEaV3/mJDObX1+8BaXOJO+n0HlHkUDaOMKA3CrsE1FKeI407tYtybcvCSlRdia1q1Ka10jGVMGAsK98SS7WUgauKQGTdagQpUwkFyVH9SlEmgHGDTo/YAoBagBqBmMJFO+BGfY3m9antOSSnKtA48I1JdttRSQFJQk95A35wBXeF7ypQ7SgGHscIHZHSNSj2JpGdEkggb6QyXZcNSConMljns+XKGzLODUoFNcv/r6GAq3hIlS50pYJK1TElRKip6gl/wCYM7RNOhAHn3vHMZxWu0MzJlKYB8uPEloLlWlYDlXLPhqGgNKZOUKhvN8vOkVRateWbZ+LxmKWup7NeKniGbNIftNyJ24/bWA1Js1xpxjPtqAtKklqhst3r3ZwxVoU2ofKsV+uJfNuYgMpaJqBhwhQ0IOfMGIlWeY3yh+dftGjPLj7x4ZSjmOGcBVs94YKTA2xOXjD7Ta5JDOPzF6V0cnzA6JZUD/kj6qEWpfwytiqizPoTjk/WZADdmJCmSzAOTw498W5s3z4iCWzfCm3fps6U85kv6KMTo+D94nNEof+wfR4AMMzP258Y9g7R8GLdr1I/wDYf+M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80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6" descr="http://www.pathguy.com/sol/494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143000"/>
            <a:ext cx="2438400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4800600" y="2209800"/>
            <a:ext cx="388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Short arms and extra folds of skin</a:t>
            </a:r>
          </a:p>
        </p:txBody>
      </p:sp>
      <p:sp>
        <p:nvSpPr>
          <p:cNvPr id="16393" name="TextBox 2"/>
          <p:cNvSpPr txBox="1">
            <a:spLocks noChangeArrowheads="1"/>
          </p:cNvSpPr>
          <p:nvPr/>
        </p:nvSpPr>
        <p:spPr bwMode="auto">
          <a:xfrm>
            <a:off x="914400" y="3810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Thanatophoric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“dwarf”, often lethal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6096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4" tooltip="Thanatophoric Dysplasia | SpringerLink"/>
              </a:rPr>
              <a:t>link.springer.com</a:t>
            </a:r>
            <a:endParaRPr lang="en-US" u="sng" dirty="0">
              <a:hlinkClick r:id="rId4" tooltip="Thanatophoric Dysplasia | SpringerLin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Osteogenesis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Imperfecta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714488" cy="40386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dominant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Manifest as peculiar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brittleness of the bones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 pathological fractures.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Reduction in the production of type I collagen or formation of abnormal collagen due to mutations in the type I collagen genes.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Osteogenesis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Imperfecta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Defective formation of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osteoid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associated osteoporosis.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 of calcification is normal. </a:t>
            </a:r>
          </a:p>
          <a:p>
            <a:pPr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Severe skeletal deformities result from softening &amp; bending of bones under stress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Repeated fractures with excessive callus formation.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Bone Fractures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pitchFamily="84" charset="2"/>
              <a:buChar char="·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break in a bone</a:t>
            </a:r>
          </a:p>
          <a:p>
            <a:pPr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pitchFamily="84" charset="2"/>
              <a:buChar char="·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bone fractures</a:t>
            </a:r>
          </a:p>
          <a:p>
            <a:pPr marL="687388" lvl="1" indent="-230188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pitchFamily="84" charset="2"/>
              <a:buChar char="·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Closed (simple) fracture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break that does not penetrate the skin</a:t>
            </a:r>
          </a:p>
          <a:p>
            <a:pPr marL="687388" lvl="1" indent="-230188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pitchFamily="84" charset="2"/>
              <a:buChar char="·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 (compound) fracture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broken bone penetrates through the skin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05775" cy="39925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ssociated with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efects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metabolic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pathways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088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OSTEOPETROSIS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91575" cy="3962400"/>
          </a:xfrm>
          <a:solidFill>
            <a:schemeClr val="bg1"/>
          </a:solidFill>
        </p:spPr>
        <p:txBody>
          <a:bodyPr/>
          <a:lstStyle/>
          <a:p>
            <a:endParaRPr lang="en-IN" sz="2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 of rare genetic disorders characterized by </a:t>
            </a:r>
          </a:p>
          <a:p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en-IN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osteoclast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mediated bone </a:t>
            </a:r>
            <a:r>
              <a:rPr lang="en-IN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resorption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therefore defective bone remodelling.</a:t>
            </a:r>
            <a:endParaRPr lang="en-IN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2D7E9B"/>
                </a:solidFill>
                <a:latin typeface="Arial Narrow" pitchFamily="34" charset="0"/>
              </a:rPr>
              <a:t/>
            </a:r>
            <a:br>
              <a:rPr lang="en-US" sz="4400" dirty="0" smtClean="0">
                <a:solidFill>
                  <a:srgbClr val="2D7E9B"/>
                </a:solidFill>
                <a:latin typeface="Arial Narrow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066800"/>
            <a:ext cx="7498080" cy="4800600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en-US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en-US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Diseases associated with decreased Bone mass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Osteoblasts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in the new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bone­forming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surfaces.  </a:t>
            </a:r>
          </a:p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synthesise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bone matrix.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 control of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calcitonin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take blood calcium and put it into bone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serum marker for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osteoblastic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activity-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bone­related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alkaline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fracture repair and Paget’s disease of the bone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143000" y="3657600"/>
            <a:ext cx="457200" cy="15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334375" cy="1143000"/>
          </a:xfrm>
        </p:spPr>
        <p:txBody>
          <a:bodyPr/>
          <a:lstStyle/>
          <a:p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OSTEOPOROSIS</a:t>
            </a:r>
            <a:endParaRPr lang="en-IN" sz="3200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534400" cy="5181600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endParaRPr lang="en-IN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 characterized by increased porosity of the skeleton resulting from reduced bone mass.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 in bone fragility and susceptibility to fractures. </a:t>
            </a:r>
          </a:p>
          <a:p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localized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a certain bone or region- disuse osteoporosis of a limb</a:t>
            </a:r>
          </a:p>
          <a:p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Generalized 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-involve the entire skeleton- metabolic bone disease</a:t>
            </a:r>
            <a:r>
              <a:rPr lang="en-IN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Causes -types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osteoporosis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Localised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osteoporosis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osteoporosis 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714488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Idiopathic osteoporosis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-adult type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-juvenile type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osteoporosis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-senile osteoporosis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-prolonged bed rest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Endocrine abnormalities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-postmenopausal osteoporosis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-diabetes mellitus        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cushing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syndrome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hypogonadism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hypopituitarism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thyrotoxicosis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hyperparathyroidism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t.Of Pathology\Desktop\c7cf737df183649276a472801a353f9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67818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Osteoporosis 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Nutritional causes:-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Protein malnutrition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syndrome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Scurvy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Alcoholism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IN" sz="3200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endParaRPr lang="en-IN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adults there is a dynamic equilibrium between bone formation by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osteoblasts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maintenance by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osteocytes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resorption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osteoclasts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Osteoporosis occurs when the balance tilts in favour of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resorption</a:t>
            </a:r>
            <a:endParaRPr lang="en-IN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c/f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Asymptomatic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Vertebral bodies soft &amp; compressed.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Intervertebral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discs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herniate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Shortening of the vertebral column.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Dowager’s Hump / Widow’s Hump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-dorsal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kyphosis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exaggerated cervical  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lordosis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fracture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Vague muscular aches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 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Kyphoscoliosis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Diseases caused by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Osteoclast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dysfunction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Paget’s disease of bone 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1688" cy="5410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Unknown etiology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Characterized by enlargement ,softening &amp; deformity of several  bone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age of 40 yrs.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PHASES: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Increased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osteoclast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resorption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Increased “hectic” bone formation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osteoblasts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Osteosclerosis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Pathology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Increased &amp; disorderly formation &amp; destruction of bone.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Bone is highly vascular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Marrow is replaced by highly vascular fibrous tissue.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Pelvis,femur,skull,tibia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vertebrae are affected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Osteocytes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osteoblasts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which incorporated into the bone matrix during its synthesis.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within the lacunae lying in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bone matrix.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c/f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2D7E9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Femur &amp; tibia undergo bowing &amp; other deformities due to weight bearing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Overlying skin is warm due to increased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vascularity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Neurological  complications.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Deafness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optic atrophy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paraplegia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Complication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Fractures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Progressive deformity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Cranial nerve palsies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Spinal cord compression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Degenerative joint disease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output cardiac failure.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Osteogenic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sarcoma.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Lab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alkaline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elevated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calcium &amp; phosphorus  are normal.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Urinary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hydroxyproline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increased </a:t>
            </a:r>
          </a:p>
          <a:p>
            <a:pPr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Confirmed by radiography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 –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larger,chalky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white &amp; non homogeneous 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POTT’S DISEASE  /Tuberculosis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Spondylitis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important form of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osteomyelitis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Infection causes vertebral deformity and collapse, with secondary neurologic deficits.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Extension of the infection to the adjacent soft tissues with the development of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psoas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muscle abscesses.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Early signs of the presence of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Pott’s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 generally begin with back pain.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Mantoux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 - +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X- ray of the affected joint &amp; synovial biopsy help in confirming the diagnosis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-like lesions of bone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Fibrous dysplasia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Fibrous cortical defect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Solitary bone cyst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Aneurysmal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bone cyst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Ganglion cyst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Fibrous dysplasia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benign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replacement of bone by fibrous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connec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tive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tissue with a characteristic whorled pattern and containing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trabeculae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woven bone.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 logically, - fibrous dysplasia has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well­demarcated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ground­glass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appearance.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Fibrous cortical defect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metaphyseal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fibrous defect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in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metaphyseal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cortex of long bones in children,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commonly on upper or lower end of tibia or lower  end of femur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Solitary, simple bone cyst 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benign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children and adolescents,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frequently located in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at the upper end of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humerus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femur.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cyst expands the bone causing thinning of the overlying cortex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Aneurysmal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bone cyst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expanding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osteolytic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 filled with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 30 years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shafts of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long bones or the vertebral column.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X-ray-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ballooned­out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expansile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 underneath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c/f-  produce pain, tenderness and pathologic fracture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Osteoclasts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large multinucleate cells of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mononuclear­macrophage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origin and are responsible for bone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resorption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along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endosteal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surface of the cortical (compact) bone and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trabeculae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trabecular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cancellous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bone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 control of PTH to chew up the calcium of bone and put it into blood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Bone­related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serum acid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levels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tumours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arising from different tissue components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osseous 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non­osseous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Bone- Bone tumors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Osteoid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nidus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Osteoblastoma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Osteosarcoma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osteogenic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sarcoma)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Bone- cartilage tumors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Osteochondroma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exostosis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Chondroma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Chondroblastoma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Chondromyxoid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fibroma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Chondrosarcoma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Facial bones, skull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40-50yrs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usually solitary and present as localized, slowly growing, hard,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exophytic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masses on the bone surface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histologically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resemble normal bone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Osteoid</a:t>
            </a:r>
            <a:r>
              <a:rPr lang="en-IN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447800"/>
            <a:ext cx="8324088" cy="4800600"/>
          </a:xfrm>
        </p:spPr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10-20yrs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M:F 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- 2 : 1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arise most often in the proximal femur and tibia, and are less than 2 cm,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Cortical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characterized by pain;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Osteoblastoma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Vertebral column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10-20yrs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Arise in vertebral transverse and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spinous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processes;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Larger  </a:t>
            </a:r>
          </a:p>
          <a:p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Histologically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similar to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osteoid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41020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Grossly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both lesions are round-to-oval masses of hemorrhagic gritty tan tissue.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 rim of sclerotic bone is present at the edge of both types of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it is much more in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osteoid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osteomas</a:t>
            </a:r>
            <a:endParaRPr lang="en-IN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Microscopically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both are composed of interlacing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trabeculae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woven bone surrounded by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osteoblasts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The intervening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stroma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loose, vascular connective tissue containing variable numbers of giant cells.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Osteochondroma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Cartilaginous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long tubular bones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10-30 yrs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Bony excrescences with a cartilaginous cap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solitary or multiple and hereditary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slow-growing masses that are painful when they impinge on a nerve or if the stalk is fractured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1-20cm in size.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cap is benign hyaline cartilage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Newly formed bone forms the inner portion of the head and stalk, with the stalk cortex merging with the cortex of the host bone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Chondromas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benign tumors of hyaline cartilage.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types </a:t>
            </a:r>
          </a:p>
          <a:p>
            <a:r>
              <a:rPr lang="en-US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Enchondromas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arise within the medulla, </a:t>
            </a:r>
          </a:p>
          <a:p>
            <a:r>
              <a:rPr lang="en-US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juxtacortical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chondromas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on the bone surface 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BONE DISEASES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305800" cy="5181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Malformations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2) Diseases caused by defects in hormones and signal transduction mechanisms-   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Ds associated with defects in extracellular structural proteins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Diseases associated with defects in folding and degradation of macromolecules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Enchondromas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ages - 20 – 50yrs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are typically solitary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located in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metaphyseal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region of tubular bones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esp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short tubular bones of the hands and feet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Enchondromas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4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gray-blue, translucent nodules usually smaller than 3 cm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Microscopically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well-circumscribed hyaline matrix and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cytologically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benign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chondrocytes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x-ray-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unmineralized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nodules of cartilage produce well-circumscribed oval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lucencies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surrounded by thin rims of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radiodense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bone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(O-ring sign)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Malignant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tumours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Osteosarcoma</a:t>
            </a:r>
            <a:endParaRPr lang="en-IN" sz="4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the most common primary malignant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bone,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20% of primary bone cancers.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 in all age groups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75% of patients are younger than age 20, with a second peak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occuring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the elderly</a:t>
            </a:r>
            <a:r>
              <a:rPr lang="en-IN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Osteosarcoma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with other conditions(Paget disease, bone infarcts, and prior irradiation).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Men :women (1.6 : 1).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arise in the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metaphyseal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region of the long bones of the extremities.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60% occurring about the knee, 15% around the hip, 10% at the shoulder, and 8% in the jaw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IN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osteosarcoma</a:t>
            </a:r>
            <a:r>
              <a:rPr lang="en-IN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Metaphysis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distal femur, proximal tibia, and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humerus</a:t>
            </a:r>
            <a:endParaRPr lang="en-IN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10-20 yrs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 outward, lifting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inward to the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cavity;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microscopically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malignant cells form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osteoid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, cartilage may also be present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50838"/>
            <a:ext cx="7498080" cy="1143000"/>
          </a:xfrm>
        </p:spPr>
        <p:txBody>
          <a:bodyPr/>
          <a:lstStyle/>
          <a:p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IN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osteosarcoma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Femur,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humerus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pelvis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&gt;40yrs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Complications of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polyostotic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Paget disease;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histologically</a:t>
            </a:r>
            <a:endParaRPr lang="en-IN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similar to primary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osteosarcoma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Pathogenesis &amp; Clinical Features 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 as painful enlarging masses,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pathologic fracture can be the first symptom.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x-ray - a large, destructive, mixed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blastic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mass with indistinct infiltrating margins.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breaks through the cortex and lifts the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resulting in reactive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periosteal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bone formation.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triangular shadow on x-ray between the cortex and raised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Codman triangle</a:t>
            </a:r>
            <a:r>
              <a:rPr lang="en-IN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spread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hematogenously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 the time of diagnosis, approximately 10% to 20% of patients have demonstrable pulmonary metastases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Distal femoral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osteosarcoma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prominent bone formation extending into the soft tissues.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which has been lifted, has laid down a proximal triangular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shell of reactive bone /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Codman triangle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(arrow).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endParaRPr lang="en-US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28888" cy="45720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2D7E9B"/>
                </a:solidFill>
              </a:rPr>
              <a:t>-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gritty, gray-white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often exhibiting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cystic degeneration.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frequently destroy the surrounding cortices and produce soft tissue   masses </a:t>
            </a:r>
          </a:p>
          <a:p>
            <a:pPr>
              <a:buFontTx/>
              <a:buChar char="-"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spread extensively in the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canal, infiltrating and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replacing the marrow, </a:t>
            </a:r>
          </a:p>
          <a:p>
            <a:pPr>
              <a:buFontTx/>
              <a:buChar char="-"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Rarely penetrating the 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epiphyseal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plate or entering</a:t>
            </a:r>
          </a:p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the joint space.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Diseases associated with defects in metabolic pathways</a:t>
            </a:r>
          </a:p>
          <a:p>
            <a:pPr lvl="1">
              <a:lnSpc>
                <a:spcPct val="80000"/>
              </a:lnSpc>
            </a:pPr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Osteopetrosis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6) Diseases associated with decreased bone mass</a:t>
            </a:r>
          </a:p>
          <a:p>
            <a:pPr lvl="1">
              <a:lnSpc>
                <a:spcPct val="80000"/>
              </a:lnSpc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Osteoporosis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7) Diseases caused by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osteoclast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dysfunction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Paget Disease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8) Diseases associated with abnormal mineral (ca++) homeostasis</a:t>
            </a:r>
          </a:p>
          <a:p>
            <a:pPr lvl="1">
              <a:lnSpc>
                <a:spcPct val="80000"/>
              </a:lnSpc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Ricketts and </a:t>
            </a:r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Osteomalacia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Hyperparathyroidism</a:t>
            </a:r>
          </a:p>
          <a:p>
            <a:pPr lvl="1">
              <a:lnSpc>
                <a:spcPct val="80000"/>
              </a:lnSpc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Renal </a:t>
            </a:r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Osteodystrophy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Microscopical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1688" cy="4800600"/>
          </a:xfrm>
        </p:spPr>
        <p:txBody>
          <a:bodyPr/>
          <a:lstStyle/>
          <a:p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 vary in size and shape, 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frequently have large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hyperchromatic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nuclei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bizarre </a:t>
            </a: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giant cells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Chondrosarcoma</a:t>
            </a:r>
            <a:endParaRPr lang="en-US" sz="3200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25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Bones of shoulder, pelvis, proximal femur, and ribs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40-60  yrs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Arise within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cavity and erode cortex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typically present as painful, progressively enlarging masses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metastasize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hematogenously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- to the lungs and skeleton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microscopically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well differentiated cartilage-like or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anaplastic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Giant-cell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tumor / GCTs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benign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20-40 yrs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arise in the epiphysis of long bones around the knee (distal femur and proximal tibia), causing arthritis-like symptoms. 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Radiographically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-  large, purely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eccentric; the overlying cortex is frequently destroyed, producing a bulging soft tissue mass with a thin shell of reactive bone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Pathology</a:t>
            </a:r>
            <a:endParaRPr lang="en-US" sz="3200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Tumors are solitary, large and red-brown with frequent cystic degeneration.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Necrosis, hemorrhage, and reactive bone formation are also commonly present.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MICRO-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They are composed of uniform oval mononuclear cells with frequent mitoses, with scattered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osteoclast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-type giant cells containing 100 or more nuclei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Ewing Sarcoma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malignant small round-cell tumors of bone and soft tissue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chromosome translocation,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t(11;22) (q24;q12) or t(21;22) (q22;q12).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second most common pediatric bone sarcomas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arise in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cavity and invade the cortex and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produce a soft tissue mass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Morphology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tumor is tan-white, frequently with hemorrhage and necrosis.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histopathology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composed of sheets of uniform small, round cells that are slightly larger than lymphocytes with few mitoses and little intervening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stroma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The cells have scant glycogen-rich cytoplasm.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c/f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painful enlarging masses in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diaphyses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long tubular bones (especially the femur) and the pelvic flat bones.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systemic signs and symptom-    fever, elevated ESR rate, anemia, and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leukocytosis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X-rays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destructive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tumor with infiltrative margins and extension into surrounding soft tissues.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 is a characteristic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reaction depositing bone in an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onionskin fashion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Metastatic bone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tumours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Male: prostate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Female: breast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sites - Renal, thyroid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Robbinson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Basic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Harsh Mohan-Text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ook of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Robin Reid-Pathology Illustrated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https://www.pinterest.com/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MALFORMATIONS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Caused by defects in nuclear proteins and “transcription factors”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Congenital absence of a, usually single, bone: phalanx, rib, clavicle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Super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numerary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digit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polydactyly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Syndactyly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Craniorachischisis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10575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Craniorachischisis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39175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Congenital malformations of the central nervous system and adjacent structures related to defective neural tube closure during the first trimester of pregnancy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generally occurring between days 18-29 of gestation.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Ectodermal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mesodermal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malformations (mainly involving the skull and vertebrae) may occur as a result of defects of neural tube closure.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866888" cy="5943600"/>
          </a:xfrm>
        </p:spPr>
        <p:txBody>
          <a:bodyPr/>
          <a:lstStyle/>
          <a:p>
            <a:pPr>
              <a:buNone/>
            </a:pPr>
            <a:r>
              <a:rPr lang="en-US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Diseases caused by defects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in hormones and signal transduction   mechanisms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Achondroplasia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-  dwarf (non-lethal)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Thanatophoria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   dwarf (lethal, FGF-3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mutations)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66_slide">
  <a:themeElements>
    <a:clrScheme name="Custom 1">
      <a:dk1>
        <a:sysClr val="windowText" lastClr="000000"/>
      </a:dk1>
      <a:lt1>
        <a:srgbClr val="F2F2F2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d_0066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0066_slide 1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6E892A"/>
        </a:accent1>
        <a:accent2>
          <a:srgbClr val="2D8654"/>
        </a:accent2>
        <a:accent3>
          <a:srgbClr val="AFD6BB"/>
        </a:accent3>
        <a:accent4>
          <a:srgbClr val="000000"/>
        </a:accent4>
        <a:accent5>
          <a:srgbClr val="BAC4AC"/>
        </a:accent5>
        <a:accent6>
          <a:srgbClr val="28794B"/>
        </a:accent6>
        <a:hlink>
          <a:srgbClr val="4E6718"/>
        </a:hlink>
        <a:folHlink>
          <a:srgbClr val="1867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066_slide 2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6D862D"/>
        </a:accent1>
        <a:accent2>
          <a:srgbClr val="2D6486"/>
        </a:accent2>
        <a:accent3>
          <a:srgbClr val="AFD6BB"/>
        </a:accent3>
        <a:accent4>
          <a:srgbClr val="000000"/>
        </a:accent4>
        <a:accent5>
          <a:srgbClr val="BAC3AD"/>
        </a:accent5>
        <a:accent6>
          <a:srgbClr val="285A79"/>
        </a:accent6>
        <a:hlink>
          <a:srgbClr val="1D623D"/>
        </a:hlink>
        <a:folHlink>
          <a:srgbClr val="5D64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066_slide 3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2F6B49"/>
        </a:accent1>
        <a:accent2>
          <a:srgbClr val="976135"/>
        </a:accent2>
        <a:accent3>
          <a:srgbClr val="AFD6BB"/>
        </a:accent3>
        <a:accent4>
          <a:srgbClr val="000000"/>
        </a:accent4>
        <a:accent5>
          <a:srgbClr val="ADBAB1"/>
        </a:accent5>
        <a:accent6>
          <a:srgbClr val="88572F"/>
        </a:accent6>
        <a:hlink>
          <a:srgbClr val="752449"/>
        </a:hlink>
        <a:folHlink>
          <a:srgbClr val="7659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066_slide 4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3B7856"/>
        </a:accent1>
        <a:accent2>
          <a:srgbClr val="887C2A"/>
        </a:accent2>
        <a:accent3>
          <a:srgbClr val="AFD6BB"/>
        </a:accent3>
        <a:accent4>
          <a:srgbClr val="000000"/>
        </a:accent4>
        <a:accent5>
          <a:srgbClr val="AFBEB4"/>
        </a:accent5>
        <a:accent6>
          <a:srgbClr val="7B7025"/>
        </a:accent6>
        <a:hlink>
          <a:srgbClr val="4C3E74"/>
        </a:hlink>
        <a:folHlink>
          <a:srgbClr val="7631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066_slide 5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6E892A"/>
        </a:accent1>
        <a:accent2>
          <a:srgbClr val="2D8654"/>
        </a:accent2>
        <a:accent3>
          <a:srgbClr val="FFFFFF"/>
        </a:accent3>
        <a:accent4>
          <a:srgbClr val="000000"/>
        </a:accent4>
        <a:accent5>
          <a:srgbClr val="BAC4AC"/>
        </a:accent5>
        <a:accent6>
          <a:srgbClr val="28794B"/>
        </a:accent6>
        <a:hlink>
          <a:srgbClr val="4E6718"/>
        </a:hlink>
        <a:folHlink>
          <a:srgbClr val="1867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066_slide 6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6D862D"/>
        </a:accent1>
        <a:accent2>
          <a:srgbClr val="2D6486"/>
        </a:accent2>
        <a:accent3>
          <a:srgbClr val="FFFFFF"/>
        </a:accent3>
        <a:accent4>
          <a:srgbClr val="000000"/>
        </a:accent4>
        <a:accent5>
          <a:srgbClr val="BAC3AD"/>
        </a:accent5>
        <a:accent6>
          <a:srgbClr val="285A79"/>
        </a:accent6>
        <a:hlink>
          <a:srgbClr val="1D623D"/>
        </a:hlink>
        <a:folHlink>
          <a:srgbClr val="5D64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066_slide 7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2F6B49"/>
        </a:accent1>
        <a:accent2>
          <a:srgbClr val="976135"/>
        </a:accent2>
        <a:accent3>
          <a:srgbClr val="FFFFFF"/>
        </a:accent3>
        <a:accent4>
          <a:srgbClr val="000000"/>
        </a:accent4>
        <a:accent5>
          <a:srgbClr val="ADBAB1"/>
        </a:accent5>
        <a:accent6>
          <a:srgbClr val="88572F"/>
        </a:accent6>
        <a:hlink>
          <a:srgbClr val="752449"/>
        </a:hlink>
        <a:folHlink>
          <a:srgbClr val="7659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066_slide 8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3B7856"/>
        </a:accent1>
        <a:accent2>
          <a:srgbClr val="887C2A"/>
        </a:accent2>
        <a:accent3>
          <a:srgbClr val="FFFFFF"/>
        </a:accent3>
        <a:accent4>
          <a:srgbClr val="000000"/>
        </a:accent4>
        <a:accent5>
          <a:srgbClr val="AFBEB4"/>
        </a:accent5>
        <a:accent6>
          <a:srgbClr val="7B7025"/>
        </a:accent6>
        <a:hlink>
          <a:srgbClr val="4C3E74"/>
        </a:hlink>
        <a:folHlink>
          <a:srgbClr val="7631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6E892A"/>
        </a:accent1>
        <a:accent2>
          <a:srgbClr val="2D8654"/>
        </a:accent2>
        <a:accent3>
          <a:srgbClr val="AFD6BB"/>
        </a:accent3>
        <a:accent4>
          <a:srgbClr val="000000"/>
        </a:accent4>
        <a:accent5>
          <a:srgbClr val="BAC4AC"/>
        </a:accent5>
        <a:accent6>
          <a:srgbClr val="28794B"/>
        </a:accent6>
        <a:hlink>
          <a:srgbClr val="4E6718"/>
        </a:hlink>
        <a:folHlink>
          <a:srgbClr val="1867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6D862D"/>
        </a:accent1>
        <a:accent2>
          <a:srgbClr val="2D6486"/>
        </a:accent2>
        <a:accent3>
          <a:srgbClr val="AFD6BB"/>
        </a:accent3>
        <a:accent4>
          <a:srgbClr val="000000"/>
        </a:accent4>
        <a:accent5>
          <a:srgbClr val="BAC3AD"/>
        </a:accent5>
        <a:accent6>
          <a:srgbClr val="285A79"/>
        </a:accent6>
        <a:hlink>
          <a:srgbClr val="1D623D"/>
        </a:hlink>
        <a:folHlink>
          <a:srgbClr val="5D64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2F6B49"/>
        </a:accent1>
        <a:accent2>
          <a:srgbClr val="976135"/>
        </a:accent2>
        <a:accent3>
          <a:srgbClr val="AFD6BB"/>
        </a:accent3>
        <a:accent4>
          <a:srgbClr val="000000"/>
        </a:accent4>
        <a:accent5>
          <a:srgbClr val="ADBAB1"/>
        </a:accent5>
        <a:accent6>
          <a:srgbClr val="88572F"/>
        </a:accent6>
        <a:hlink>
          <a:srgbClr val="752449"/>
        </a:hlink>
        <a:folHlink>
          <a:srgbClr val="7659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3CB371"/>
        </a:lt1>
        <a:dk2>
          <a:srgbClr val="000000"/>
        </a:dk2>
        <a:lt2>
          <a:srgbClr val="999999"/>
        </a:lt2>
        <a:accent1>
          <a:srgbClr val="3B7856"/>
        </a:accent1>
        <a:accent2>
          <a:srgbClr val="887C2A"/>
        </a:accent2>
        <a:accent3>
          <a:srgbClr val="AFD6BB"/>
        </a:accent3>
        <a:accent4>
          <a:srgbClr val="000000"/>
        </a:accent4>
        <a:accent5>
          <a:srgbClr val="AFBEB4"/>
        </a:accent5>
        <a:accent6>
          <a:srgbClr val="7B7025"/>
        </a:accent6>
        <a:hlink>
          <a:srgbClr val="4C3E74"/>
        </a:hlink>
        <a:folHlink>
          <a:srgbClr val="7631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6E892A"/>
        </a:accent1>
        <a:accent2>
          <a:srgbClr val="2D8654"/>
        </a:accent2>
        <a:accent3>
          <a:srgbClr val="FFFFFF"/>
        </a:accent3>
        <a:accent4>
          <a:srgbClr val="000000"/>
        </a:accent4>
        <a:accent5>
          <a:srgbClr val="BAC4AC"/>
        </a:accent5>
        <a:accent6>
          <a:srgbClr val="28794B"/>
        </a:accent6>
        <a:hlink>
          <a:srgbClr val="4E6718"/>
        </a:hlink>
        <a:folHlink>
          <a:srgbClr val="1867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6D862D"/>
        </a:accent1>
        <a:accent2>
          <a:srgbClr val="2D6486"/>
        </a:accent2>
        <a:accent3>
          <a:srgbClr val="FFFFFF"/>
        </a:accent3>
        <a:accent4>
          <a:srgbClr val="000000"/>
        </a:accent4>
        <a:accent5>
          <a:srgbClr val="BAC3AD"/>
        </a:accent5>
        <a:accent6>
          <a:srgbClr val="285A79"/>
        </a:accent6>
        <a:hlink>
          <a:srgbClr val="1D623D"/>
        </a:hlink>
        <a:folHlink>
          <a:srgbClr val="5D64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2F6B49"/>
        </a:accent1>
        <a:accent2>
          <a:srgbClr val="976135"/>
        </a:accent2>
        <a:accent3>
          <a:srgbClr val="FFFFFF"/>
        </a:accent3>
        <a:accent4>
          <a:srgbClr val="000000"/>
        </a:accent4>
        <a:accent5>
          <a:srgbClr val="ADBAB1"/>
        </a:accent5>
        <a:accent6>
          <a:srgbClr val="88572F"/>
        </a:accent6>
        <a:hlink>
          <a:srgbClr val="752449"/>
        </a:hlink>
        <a:folHlink>
          <a:srgbClr val="7659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3B7856"/>
        </a:accent1>
        <a:accent2>
          <a:srgbClr val="887C2A"/>
        </a:accent2>
        <a:accent3>
          <a:srgbClr val="FFFFFF"/>
        </a:accent3>
        <a:accent4>
          <a:srgbClr val="000000"/>
        </a:accent4>
        <a:accent5>
          <a:srgbClr val="AFBEB4"/>
        </a:accent5>
        <a:accent6>
          <a:srgbClr val="7B7025"/>
        </a:accent6>
        <a:hlink>
          <a:srgbClr val="4C3E74"/>
        </a:hlink>
        <a:folHlink>
          <a:srgbClr val="7631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prism</Template>
  <TotalTime>1742</TotalTime>
  <Words>2244</Words>
  <Application>Microsoft Office PowerPoint</Application>
  <PresentationFormat>On-screen Show (4:3)</PresentationFormat>
  <Paragraphs>380</Paragraphs>
  <Slides>68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ind_0066_slide</vt:lpstr>
      <vt:lpstr>1_Default Design</vt:lpstr>
      <vt:lpstr>Dr.r.s.gopika  Prof ,Dept of Pathology  skhmc</vt:lpstr>
      <vt:lpstr>Osteoblasts </vt:lpstr>
      <vt:lpstr>Osteocytes</vt:lpstr>
      <vt:lpstr>Osteoclasts</vt:lpstr>
      <vt:lpstr>BONE DISEASES</vt:lpstr>
      <vt:lpstr>Slide 6</vt:lpstr>
      <vt:lpstr> MALFORMATIONS</vt:lpstr>
      <vt:lpstr>Craniorachischisis </vt:lpstr>
      <vt:lpstr>Slide 9</vt:lpstr>
      <vt:lpstr>Achondroplasia</vt:lpstr>
      <vt:lpstr>Achondroplasia</vt:lpstr>
      <vt:lpstr>Thanatophoric Dwarfism</vt:lpstr>
      <vt:lpstr>Slide 13</vt:lpstr>
      <vt:lpstr>Osteogenesis Imperfecta</vt:lpstr>
      <vt:lpstr>Osteogenesis Imperfecta</vt:lpstr>
      <vt:lpstr>Bone Fractures</vt:lpstr>
      <vt:lpstr>Diseases associated with defects in metabolic pathways</vt:lpstr>
      <vt:lpstr>OSTEOPETROSIS</vt:lpstr>
      <vt:lpstr> </vt:lpstr>
      <vt:lpstr>OSTEOPOROSIS</vt:lpstr>
      <vt:lpstr>Causes -types</vt:lpstr>
      <vt:lpstr>Generalised osteoporosis </vt:lpstr>
      <vt:lpstr>Slide 23</vt:lpstr>
      <vt:lpstr>Osteoporosis </vt:lpstr>
      <vt:lpstr>Pathogenesis</vt:lpstr>
      <vt:lpstr>c/f</vt:lpstr>
      <vt:lpstr> </vt:lpstr>
      <vt:lpstr>Paget’s disease of bone </vt:lpstr>
      <vt:lpstr>Pathology </vt:lpstr>
      <vt:lpstr>c/f</vt:lpstr>
      <vt:lpstr>Complication</vt:lpstr>
      <vt:lpstr>Lab</vt:lpstr>
      <vt:lpstr>POTT’S DISEASE  /Tuberculosis Spondylitis</vt:lpstr>
      <vt:lpstr>Diagnosis</vt:lpstr>
      <vt:lpstr>Tumour-like lesions of bone</vt:lpstr>
      <vt:lpstr>Fibrous dysplasia</vt:lpstr>
      <vt:lpstr>Fibrous cortical defect</vt:lpstr>
      <vt:lpstr>Solitary, simple bone cyst </vt:lpstr>
      <vt:lpstr>Aneurysmal bone cyst</vt:lpstr>
      <vt:lpstr>BONE TUMORS</vt:lpstr>
      <vt:lpstr>Bone- Bone tumors</vt:lpstr>
      <vt:lpstr>Bone- cartilage tumors</vt:lpstr>
      <vt:lpstr>Osteoma</vt:lpstr>
      <vt:lpstr>Osteoid osteoma</vt:lpstr>
      <vt:lpstr>Osteoblastoma</vt:lpstr>
      <vt:lpstr>Morphology</vt:lpstr>
      <vt:lpstr>Osteochondroma</vt:lpstr>
      <vt:lpstr>Morphology</vt:lpstr>
      <vt:lpstr>Chondromas</vt:lpstr>
      <vt:lpstr>Enchondromas </vt:lpstr>
      <vt:lpstr>Enchondromas  </vt:lpstr>
      <vt:lpstr>Malignant tumours </vt:lpstr>
      <vt:lpstr>Osteosarcoma</vt:lpstr>
      <vt:lpstr>Primary osteosarcoma </vt:lpstr>
      <vt:lpstr>Secondary osteosarcoma</vt:lpstr>
      <vt:lpstr>Pathogenesis &amp; Clinical Features </vt:lpstr>
      <vt:lpstr>spread</vt:lpstr>
      <vt:lpstr>Slide 58</vt:lpstr>
      <vt:lpstr>Morphology </vt:lpstr>
      <vt:lpstr>Microscopical</vt:lpstr>
      <vt:lpstr>                  Chondrosarcoma</vt:lpstr>
      <vt:lpstr>Giant-cell tumor / GCTs</vt:lpstr>
      <vt:lpstr>Pathology</vt:lpstr>
      <vt:lpstr>Ewing Sarcoma</vt:lpstr>
      <vt:lpstr>Morphology</vt:lpstr>
      <vt:lpstr>c/f</vt:lpstr>
      <vt:lpstr>Metastatic bone tumours 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 Bone Diseases</dc:title>
  <dc:creator>user</dc:creator>
  <cp:lastModifiedBy>Dept.Of Pathology</cp:lastModifiedBy>
  <cp:revision>261</cp:revision>
  <dcterms:created xsi:type="dcterms:W3CDTF">2008-12-10T15:57:45Z</dcterms:created>
  <dcterms:modified xsi:type="dcterms:W3CDTF">2020-10-29T09:28:16Z</dcterms:modified>
</cp:coreProperties>
</file>